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8"/>
  </p:notesMasterIdLst>
  <p:sldIdLst>
    <p:sldId id="266" r:id="rId2"/>
    <p:sldId id="298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296" r:id="rId15"/>
    <p:sldId id="310" r:id="rId16"/>
    <p:sldId id="29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1D71"/>
    <a:srgbClr val="1E2F64"/>
    <a:srgbClr val="1C1573"/>
    <a:srgbClr val="000099"/>
    <a:srgbClr val="150860"/>
    <a:srgbClr val="283E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8" d="100"/>
          <a:sy n="78" d="100"/>
        </p:scale>
        <p:origin x="778" y="6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8ACF0-FF93-4A02-8BB6-962CA1772BF4}" type="datetimeFigureOut">
              <a:rPr lang="en-US" smtClean="0"/>
              <a:t>1/4/2024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2C52D-51E9-4442-B6B5-8D6A287473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454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D7A002-F00F-42E0-BB64-4003DD1547BB}" type="slidenum">
              <a:rPr lang="en-US" altLang="en-US"/>
              <a:pPr/>
              <a:t>14</a:t>
            </a:fld>
            <a:endParaRPr lang="en-US" altLang="en-US" dirty="0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5699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D7A002-F00F-42E0-BB64-4003DD1547BB}" type="slidenum">
              <a:rPr lang="en-US" altLang="en-US"/>
              <a:pPr/>
              <a:t>15</a:t>
            </a:fld>
            <a:endParaRPr lang="en-US" altLang="en-US" dirty="0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64218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D7A002-F00F-42E0-BB64-4003DD1547BB}" type="slidenum">
              <a:rPr lang="en-US" altLang="en-US"/>
              <a:pPr/>
              <a:t>16</a:t>
            </a:fld>
            <a:endParaRPr lang="en-US" altLang="en-US" dirty="0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45180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9347200" y="6492876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49AB6AE-DC6C-4C19-AD98-A8BE141DCE9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sz="14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695733" y="6307676"/>
            <a:ext cx="4896544" cy="33265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t>Data Mining</a:t>
            </a:r>
            <a:endParaRPr lang="en-US" sz="1400" dirty="0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pic>
        <p:nvPicPr>
          <p:cNvPr id="10" name="Picture 9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22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2" name="Rectangle 1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/>
          <p:cNvSpPr txBox="1">
            <a:spLocks noChangeArrowheads="1"/>
          </p:cNvSpPr>
          <p:nvPr userDrawn="1"/>
        </p:nvSpPr>
        <p:spPr bwMode="auto">
          <a:xfrm>
            <a:off x="4368800" y="6623448"/>
            <a:ext cx="7823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rgbClr val="101141"/>
                </a:solidFill>
                <a:ea typeface="+mn-ea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ea typeface="+mn-ea"/>
              </a:rPr>
              <a:t>Pilani</a:t>
            </a:r>
            <a:r>
              <a:rPr lang="en-US" sz="1100" dirty="0">
                <a:solidFill>
                  <a:srgbClr val="101141"/>
                </a:solidFill>
                <a:ea typeface="+mn-ea"/>
              </a:rPr>
              <a:t>, Deemed to be University under Section 3 of UGC Act, 1956</a:t>
            </a:r>
          </a:p>
        </p:txBody>
      </p:sp>
      <p:grpSp>
        <p:nvGrpSpPr>
          <p:cNvPr id="16" name="Group 18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7" name="Rectangle 1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715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  <p:sldLayoutId id="214748374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Neural Language Model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S. </a:t>
            </a:r>
            <a:r>
              <a:rPr lang="en-US" dirty="0" err="1"/>
              <a:t>Prabakeran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Teaching Assistant</a:t>
            </a:r>
          </a:p>
          <a:p>
            <a:r>
              <a:rPr lang="en-US" dirty="0"/>
              <a:t>Birla Institute of Technology &amp; Science, </a:t>
            </a:r>
            <a:r>
              <a:rPr lang="en-US" dirty="0" err="1"/>
              <a:t>Pilani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D78132-A217-46B1-8A81-BEAED1398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445" y="1219200"/>
            <a:ext cx="7491109" cy="516280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28800" y="1447800"/>
            <a:ext cx="9321799" cy="43434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Multi-Head Attention: Query, Key-Value, Attention, Weighted Sum…</a:t>
            </a:r>
          </a:p>
        </p:txBody>
      </p:sp>
    </p:spTree>
    <p:extLst>
      <p:ext uri="{BB962C8B-B14F-4D97-AF65-F5344CB8AC3E}">
        <p14:creationId xmlns:p14="http://schemas.microsoft.com/office/powerpoint/2010/main" val="200604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B353F9-9B70-4612-8E71-0D2D994C5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39" y="1222819"/>
            <a:ext cx="7864522" cy="441236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057401" y="1447800"/>
            <a:ext cx="7970860" cy="43434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28599"/>
            <a:ext cx="10058400" cy="696333"/>
          </a:xfrm>
        </p:spPr>
        <p:txBody>
          <a:bodyPr>
            <a:normAutofit fontScale="90000"/>
          </a:bodyPr>
          <a:lstStyle/>
          <a:p>
            <a:r>
              <a:rPr lang="en-US" dirty="0"/>
              <a:t>Multi-Head Attention: Query, Key-Value, Attention, Weighted Sum…</a:t>
            </a:r>
          </a:p>
        </p:txBody>
      </p:sp>
    </p:spTree>
    <p:extLst>
      <p:ext uri="{BB962C8B-B14F-4D97-AF65-F5344CB8AC3E}">
        <p14:creationId xmlns:p14="http://schemas.microsoft.com/office/powerpoint/2010/main" val="1610886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0" y="1371600"/>
            <a:ext cx="11506200" cy="51816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Translate the English sentence "The cat sat on the mat" into French.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rgbClr val="0070C0"/>
                </a:solidFill>
              </a:rPr>
              <a:t>Input Embedding: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</a:rPr>
              <a:t>Each word in the English sentence is converted into a numerical representation (embedding).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</a:rPr>
              <a:t>"The" becomes a vector of numbers, "cat" becomes a different vector, and so on.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rgbClr val="0070C0"/>
                </a:solidFill>
              </a:rPr>
              <a:t>Positional Encoding: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</a:rPr>
              <a:t>Information about the word order is added to the embeddings.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</a:rPr>
              <a:t>This helps the model understand that "cat" comes before "mat" in the sentence.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rgbClr val="0070C0"/>
                </a:solidFill>
              </a:rPr>
              <a:t>Multi-Head Attention: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</a:rPr>
              <a:t>The model focuses on the relationships between different words in the sentence.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70C0"/>
                </a:solidFill>
              </a:rPr>
              <a:t>It learns to pay more attention to words that are closely related, like "cat" and "mat."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IN" sz="2000" dirty="0">
              <a:solidFill>
                <a:srgbClr val="0070C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a Transformer works in machine translation ?</a:t>
            </a:r>
          </a:p>
        </p:txBody>
      </p:sp>
    </p:spTree>
    <p:extLst>
      <p:ext uri="{BB962C8B-B14F-4D97-AF65-F5344CB8AC3E}">
        <p14:creationId xmlns:p14="http://schemas.microsoft.com/office/powerpoint/2010/main" val="284510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0" y="1371600"/>
            <a:ext cx="11506200" cy="51816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Translate the English sentence "The cat sat on the mat" into French.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2000" b="1" dirty="0">
              <a:solidFill>
                <a:srgbClr val="0070C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rgbClr val="0070C0"/>
                </a:solidFill>
              </a:rPr>
              <a:t>Feed Forward: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70C0"/>
                </a:solidFill>
              </a:rPr>
              <a:t>The model applies additional processing to the information it has gathered.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70C0"/>
                </a:solidFill>
              </a:rPr>
              <a:t>This helps it make more complex decisions about how to translate the sentence.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2000" b="1" dirty="0">
              <a:solidFill>
                <a:srgbClr val="0070C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rgbClr val="0070C0"/>
                </a:solidFill>
              </a:rPr>
              <a:t>Output: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70C0"/>
                </a:solidFill>
              </a:rPr>
              <a:t>The model generates the French translation, "Le chat </a:t>
            </a:r>
            <a:r>
              <a:rPr lang="en-US" sz="2000" b="1" dirty="0" err="1">
                <a:solidFill>
                  <a:srgbClr val="0070C0"/>
                </a:solidFill>
              </a:rPr>
              <a:t>s'est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 err="1">
                <a:solidFill>
                  <a:srgbClr val="0070C0"/>
                </a:solidFill>
              </a:rPr>
              <a:t>assis</a:t>
            </a:r>
            <a:r>
              <a:rPr lang="en-US" sz="2000" b="1" dirty="0">
                <a:solidFill>
                  <a:srgbClr val="0070C0"/>
                </a:solidFill>
              </a:rPr>
              <a:t> sur le tapis."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IN" sz="2000" dirty="0">
              <a:solidFill>
                <a:srgbClr val="0070C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160568"/>
            <a:ext cx="9448800" cy="830031"/>
          </a:xfrm>
        </p:spPr>
        <p:txBody>
          <a:bodyPr>
            <a:normAutofit fontScale="90000"/>
          </a:bodyPr>
          <a:lstStyle/>
          <a:p>
            <a:r>
              <a:rPr lang="en-US" dirty="0"/>
              <a:t>How a Transformer works in machine translation ?...</a:t>
            </a:r>
          </a:p>
        </p:txBody>
      </p:sp>
    </p:spTree>
    <p:extLst>
      <p:ext uri="{BB962C8B-B14F-4D97-AF65-F5344CB8AC3E}">
        <p14:creationId xmlns:p14="http://schemas.microsoft.com/office/powerpoint/2010/main" val="3064743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990600" y="2645326"/>
            <a:ext cx="10058400" cy="10080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70000"/>
              </a:lnSpc>
              <a:spcBef>
                <a:spcPts val="0"/>
              </a:spcBef>
              <a:buNone/>
            </a:pPr>
            <a:r>
              <a:rPr lang="en-US" altLang="en-US" sz="4800" b="1" dirty="0">
                <a:solidFill>
                  <a:srgbClr val="C00000"/>
                </a:solidFill>
              </a:rPr>
              <a:t>DEMO Session on Machine Translation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8175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EC16F0D-2289-4732-BBED-27F5B052221F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75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990600" y="1600200"/>
            <a:ext cx="10058400" cy="2053141"/>
          </a:xfrm>
        </p:spPr>
        <p:txBody>
          <a:bodyPr>
            <a:noAutofit/>
          </a:bodyPr>
          <a:lstStyle/>
          <a:p>
            <a:pPr marL="0" indent="0" algn="ctr">
              <a:lnSpc>
                <a:spcPct val="170000"/>
              </a:lnSpc>
              <a:spcBef>
                <a:spcPts val="0"/>
              </a:spcBef>
              <a:buNone/>
            </a:pPr>
            <a:r>
              <a:rPr lang="en-US" altLang="en-US" sz="4800" b="1" dirty="0">
                <a:solidFill>
                  <a:srgbClr val="C00000"/>
                </a:solidFill>
              </a:rPr>
              <a:t>DEMO Session on Text Classification using Neural Networks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8175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EC16F0D-2289-4732-BBED-27F5B052221F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29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3505200" y="2645326"/>
            <a:ext cx="4953000" cy="1008015"/>
          </a:xfrm>
        </p:spPr>
        <p:txBody>
          <a:bodyPr>
            <a:noAutofit/>
          </a:bodyPr>
          <a:lstStyle/>
          <a:p>
            <a:pPr marL="0" indent="0" algn="ctr">
              <a:lnSpc>
                <a:spcPct val="170000"/>
              </a:lnSpc>
              <a:spcBef>
                <a:spcPts val="0"/>
              </a:spcBef>
              <a:buNone/>
            </a:pPr>
            <a:r>
              <a:rPr lang="en-US" altLang="en-US" sz="4800" b="1" dirty="0">
                <a:solidFill>
                  <a:srgbClr val="C00000"/>
                </a:solidFill>
              </a:rPr>
              <a:t>Thank you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381750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EC16F0D-2289-4732-BBED-27F5B052221F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746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572261" cy="457199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Neural Language Models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How Large Language Models Work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Feedforward Neural Network Basics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Transformers for beginners - What are they and how do they work?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Inside the Transformer Architecture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How a Transformer works in machine translation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Summary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Demo Session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980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572261" cy="457199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Introduction to Neural Language Models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Applications of Neural Language Models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Input Representations in Neural Language Models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Structure of a Simple Neural Language Model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Pretraining and Learning Word Embeddings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Embedding Matrix and Model Optimization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Visualization of Neural Language Model with Embedding Layer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Neural Language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026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572261" cy="457199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Introduction to GPT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Large Language Models and Foundation Models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Scale of Text Data and Model Parameters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Components of Large Language Models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Training Process of Large Language Models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Fine-Tuning for Specific Tasks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Business Applications of Large Language Models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Language Models Work</a:t>
            </a:r>
          </a:p>
        </p:txBody>
      </p:sp>
    </p:spTree>
    <p:extLst>
      <p:ext uri="{BB962C8B-B14F-4D97-AF65-F5344CB8AC3E}">
        <p14:creationId xmlns:p14="http://schemas.microsoft.com/office/powerpoint/2010/main" val="1316264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572261" cy="457199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Intuition Behind Feedforward Neural Network Design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Structure of Feedforward Neural Networks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General Flow of a Feedforward Neural Network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Prediction Process in Feedforward Neural Networks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Relationship Between Neural Networks and Deep Learning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Differentiating Neural Networks in Depth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Power of Neural Networks Over Traditional Models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Feature Usage in Neural Networks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 Neural Network Basics</a:t>
            </a:r>
          </a:p>
        </p:txBody>
      </p:sp>
    </p:spTree>
    <p:extLst>
      <p:ext uri="{BB962C8B-B14F-4D97-AF65-F5344CB8AC3E}">
        <p14:creationId xmlns:p14="http://schemas.microsoft.com/office/powerpoint/2010/main" val="4024632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572261" cy="457199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The Rise of Transformers in NLP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Inside the Transformer Architecture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Key Ideas in Transformer Architecture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Multi-Headed Attention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Understanding Multi-Headed Attention in Transformers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Positional Encoding: A Solution to Word Order Ambiguity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Bringing It All Together: How Transformers Operate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Final Thoughts on Transformers: Simplicity in Complexity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Transformers for beginners - What are they and how do they work ?</a:t>
            </a:r>
          </a:p>
        </p:txBody>
      </p:sp>
    </p:spTree>
    <p:extLst>
      <p:ext uri="{BB962C8B-B14F-4D97-AF65-F5344CB8AC3E}">
        <p14:creationId xmlns:p14="http://schemas.microsoft.com/office/powerpoint/2010/main" val="154451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4AE314-E2CE-4731-8997-4AFB41014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633" y="1212912"/>
            <a:ext cx="6614733" cy="443217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788633" y="1371600"/>
            <a:ext cx="6614734" cy="45719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Inside the Transformer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593684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572261" cy="45719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Input Embedding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Positional Encoding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Multi-Head Attention: Query, Key-Value, Attention, Weighted Sum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Add &amp; Norm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Feed Forward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Output Embedding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>
                <a:solidFill>
                  <a:srgbClr val="0070C0"/>
                </a:solidFill>
              </a:rPr>
              <a:t>SoftMax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Inside the Transformer Architecture…</a:t>
            </a:r>
          </a:p>
        </p:txBody>
      </p:sp>
    </p:spTree>
    <p:extLst>
      <p:ext uri="{BB962C8B-B14F-4D97-AF65-F5344CB8AC3E}">
        <p14:creationId xmlns:p14="http://schemas.microsoft.com/office/powerpoint/2010/main" val="78723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280E2F-05B4-4054-8393-BCA1B4F33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99" y="977899"/>
            <a:ext cx="6873565" cy="539267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572261" cy="45719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Multi-Head Attention: Query, Key-Value, Attention, Weighted Sum…</a:t>
            </a:r>
          </a:p>
        </p:txBody>
      </p:sp>
    </p:spTree>
    <p:extLst>
      <p:ext uri="{BB962C8B-B14F-4D97-AF65-F5344CB8AC3E}">
        <p14:creationId xmlns:p14="http://schemas.microsoft.com/office/powerpoint/2010/main" val="1304481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8638</TotalTime>
  <Words>546</Words>
  <Application>Microsoft Office PowerPoint</Application>
  <PresentationFormat>Widescreen</PresentationFormat>
  <Paragraphs>88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Neural Language Model</vt:lpstr>
      <vt:lpstr>Agenda</vt:lpstr>
      <vt:lpstr>Neural Language Models</vt:lpstr>
      <vt:lpstr>How Large Language Models Work</vt:lpstr>
      <vt:lpstr>Feedforward Neural Network Basics</vt:lpstr>
      <vt:lpstr>Transformers for beginners - What are they and how do they work ?</vt:lpstr>
      <vt:lpstr>Inside the Transformer Architecture</vt:lpstr>
      <vt:lpstr>Inside the Transformer Architecture…</vt:lpstr>
      <vt:lpstr>Multi-Head Attention: Query, Key-Value, Attention, Weighted Sum…</vt:lpstr>
      <vt:lpstr>Multi-Head Attention: Query, Key-Value, Attention, Weighted Sum…</vt:lpstr>
      <vt:lpstr>Multi-Head Attention: Query, Key-Value, Attention, Weighted Sum…</vt:lpstr>
      <vt:lpstr>How a Transformer works in machine translation ?</vt:lpstr>
      <vt:lpstr>How a Transformer works in machine translation ?...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Prabakeran S</cp:lastModifiedBy>
  <cp:revision>245</cp:revision>
  <dcterms:created xsi:type="dcterms:W3CDTF">2018-10-16T06:13:57Z</dcterms:created>
  <dcterms:modified xsi:type="dcterms:W3CDTF">2024-01-04T15:34:23Z</dcterms:modified>
</cp:coreProperties>
</file>